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7" r:id="rId2"/>
    <p:sldId id="258" r:id="rId3"/>
    <p:sldId id="259" r:id="rId4"/>
    <p:sldId id="272" r:id="rId5"/>
    <p:sldId id="273" r:id="rId6"/>
    <p:sldId id="261" r:id="rId7"/>
    <p:sldId id="271" r:id="rId8"/>
    <p:sldId id="268" r:id="rId9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82" autoAdjust="0"/>
    <p:restoredTop sz="87090" autoAdjust="0"/>
  </p:normalViewPr>
  <p:slideViewPr>
    <p:cSldViewPr>
      <p:cViewPr varScale="1">
        <p:scale>
          <a:sx n="78" d="100"/>
          <a:sy n="78" d="100"/>
        </p:scale>
        <p:origin x="164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5" d="100"/>
          <a:sy n="115" d="100"/>
        </p:scale>
        <p:origin x="-2358" y="-114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A3BAC70-1F8E-4B6E-B84C-9735F75BFF28}" type="datetimeFigureOut">
              <a:rPr lang="en-US" smtClean="0"/>
              <a:pPr/>
              <a:t>10/14/2014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6C83B69-3CF1-43B7-936E-F3BB54AAC1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35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6AC3337-746B-4546-A396-8EDA6E9737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4876800" y="381001"/>
            <a:ext cx="3489325" cy="2971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533400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131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F01FFC-4236-4B9B-90DD-CD74A1DD7E70}" type="slidenum">
              <a:rPr lang="en-US">
                <a:solidFill>
                  <a:prstClr val="black"/>
                </a:solidFill>
              </a:rPr>
              <a:pPr/>
              <a:t>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78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38200" y="533400"/>
            <a:ext cx="3505200" cy="2628900"/>
          </a:xfrm>
          <a:prstGeom prst="rect">
            <a:avLst/>
          </a:prstGeom>
          <a:ln/>
        </p:spPr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86400" y="609600"/>
            <a:ext cx="3486150" cy="2804160"/>
          </a:xfrm>
          <a:prstGeom prst="rect">
            <a:avLst/>
          </a:prstGeom>
        </p:spPr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256288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0600" y="609600"/>
            <a:ext cx="3505200" cy="26289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486400" y="609600"/>
            <a:ext cx="3486150" cy="28041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C3337-746B-4546-A396-8EDA6E97371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13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9200" y="304800"/>
            <a:ext cx="3505200" cy="26289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486400" y="609600"/>
            <a:ext cx="3486150" cy="28041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C3337-746B-4546-A396-8EDA6E97371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736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66800" y="381000"/>
            <a:ext cx="3505200" cy="26289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486400" y="609600"/>
            <a:ext cx="3486150" cy="28041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C3337-746B-4546-A396-8EDA6E97371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222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66800" y="381000"/>
            <a:ext cx="3505200" cy="26289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486400" y="609600"/>
            <a:ext cx="3486150" cy="28041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C3337-746B-4546-A396-8EDA6E97371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269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66800" y="457200"/>
            <a:ext cx="3505200" cy="26289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486400" y="609600"/>
            <a:ext cx="3486150" cy="28041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C3337-746B-4546-A396-8EDA6E97371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69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0600" y="304800"/>
            <a:ext cx="3505200" cy="26289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486400" y="609600"/>
            <a:ext cx="3486150" cy="28041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C3337-746B-4546-A396-8EDA6E97371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504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2000" y="304800"/>
            <a:ext cx="3505200" cy="26289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486400" y="609600"/>
            <a:ext cx="3486150" cy="2804160"/>
          </a:xfrm>
          <a:prstGeom prst="rect">
            <a:avLst/>
          </a:prstGeo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C3337-746B-4546-A396-8EDA6E97371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901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2498" name="Group 2"/>
          <p:cNvGrpSpPr>
            <a:grpSpLocks/>
          </p:cNvGrpSpPr>
          <p:nvPr/>
        </p:nvGrpSpPr>
        <p:grpSpPr bwMode="auto">
          <a:xfrm>
            <a:off x="1" y="1"/>
            <a:ext cx="9140825" cy="6850063"/>
            <a:chOff x="0" y="0"/>
            <a:chExt cx="5758" cy="4315"/>
          </a:xfrm>
        </p:grpSpPr>
        <p:grpSp>
          <p:nvGrpSpPr>
            <p:cNvPr id="362499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62500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62501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62502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62503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62504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62505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62506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36250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6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6250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2509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62510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62511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F803D7B-B50F-46E7-A621-E7300872170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783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1B1E6B-7D34-40D7-802F-64D2CAADC78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644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60869A3-C27E-4DAA-B0EF-63E463D2767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40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E1A4D32-FDBB-4D0C-89F8-FDEE2410E32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10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40F47C-2A6E-462E-BD05-85BD5D0D75E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39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568751C-18BF-40CC-9D8F-13334D779DC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255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0729A44-3767-49FF-8F4E-F29E11349A3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780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B64F9AD-893C-41FB-BBAE-80DC2661B14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267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D91347A-D6F3-4799-AAB0-3A5F684AE3A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63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A9850EE-D1C5-4E99-B822-52A74C6E535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830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F85A6A5-B621-4624-A4F6-6CE9D88A3B3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446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614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27615D-16DD-4B52-9626-657812FCDCC0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361476" name="Group 4"/>
          <p:cNvGrpSpPr>
            <a:grpSpLocks/>
          </p:cNvGrpSpPr>
          <p:nvPr/>
        </p:nvGrpSpPr>
        <p:grpSpPr bwMode="auto">
          <a:xfrm>
            <a:off x="1" y="1"/>
            <a:ext cx="9140825" cy="6850063"/>
            <a:chOff x="0" y="0"/>
            <a:chExt cx="5758" cy="4315"/>
          </a:xfrm>
        </p:grpSpPr>
        <p:grpSp>
          <p:nvGrpSpPr>
            <p:cNvPr id="361477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6147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6147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6148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61481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6148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6148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6148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36148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6148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6148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975241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idingonapenny.com/img/GlennsBayWide-lg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859092" y="4800601"/>
            <a:ext cx="31037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FFFFFF"/>
                </a:solidFill>
              </a:rPr>
              <a:t>October 9, 2014</a:t>
            </a:r>
            <a:endParaRPr lang="en-US" sz="3600" dirty="0">
              <a:solidFill>
                <a:srgbClr val="FFFFFF"/>
              </a:solidFill>
            </a:endParaRPr>
          </a:p>
        </p:txBody>
      </p:sp>
      <p:pic>
        <p:nvPicPr>
          <p:cNvPr id="2055" name="Picture 7" descr="SCDOT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6096000"/>
            <a:ext cx="2209800" cy="633046"/>
          </a:xfrm>
          <a:prstGeom prst="rect">
            <a:avLst/>
          </a:prstGeom>
          <a:noFill/>
        </p:spPr>
      </p:pic>
      <p:sp>
        <p:nvSpPr>
          <p:cNvPr id="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1981201"/>
            <a:ext cx="7772400" cy="1920875"/>
          </a:xfrm>
        </p:spPr>
        <p:txBody>
          <a:bodyPr/>
          <a:lstStyle/>
          <a:p>
            <a:r>
              <a:rPr lang="en-US" sz="4400" dirty="0" smtClean="0"/>
              <a:t>Glenn's Bay Road Widening and Interchange Project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9" name="Picture 6" descr="Horry County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5715000"/>
            <a:ext cx="1569752" cy="109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412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 of the RIDE II One Cent Capital Sales Tax Program</a:t>
            </a:r>
          </a:p>
          <a:p>
            <a:r>
              <a:rPr lang="en-US" dirty="0" smtClean="0"/>
              <a:t>9</a:t>
            </a:r>
            <a:r>
              <a:rPr lang="en-US" baseline="30000" dirty="0" smtClean="0"/>
              <a:t>th</a:t>
            </a:r>
            <a:r>
              <a:rPr lang="en-US" dirty="0" smtClean="0"/>
              <a:t> Priority on RIDE II Program</a:t>
            </a:r>
          </a:p>
          <a:p>
            <a:r>
              <a:rPr lang="en-US" dirty="0" smtClean="0"/>
              <a:t>Estimated $80 million total project cost</a:t>
            </a:r>
          </a:p>
          <a:p>
            <a:r>
              <a:rPr lang="en-US" dirty="0" smtClean="0"/>
              <a:t>Project includes an interchange at US 17 Bypass and Glenn's Bay Rd. and the widening of Glenn's Bay Rd. from U17 Bypass to US 17 Business.</a:t>
            </a:r>
            <a:endParaRPr lang="en-US" dirty="0"/>
          </a:p>
        </p:txBody>
      </p:sp>
      <p:pic>
        <p:nvPicPr>
          <p:cNvPr id="4" name="Picture 2" descr="http://www.ridingonapenny.com/img/GlennsBayWide.jpg">
            <a:hlinkClick r:id="rId3" tooltip="(document opens in a new window)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562600"/>
            <a:ext cx="2375061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59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Glenn's Bay Road Widening and Interchange at US 17 Bypass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31" y="2013424"/>
            <a:ext cx="8915400" cy="454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219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Section of Glenn's Bay Rd.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581400" cy="4525963"/>
          </a:xfrm>
        </p:spPr>
        <p:txBody>
          <a:bodyPr/>
          <a:lstStyle/>
          <a:p>
            <a:r>
              <a:rPr lang="en-US" dirty="0" smtClean="0"/>
              <a:t>5 lane cross section from Interchange to Spanish Oak Drive.</a:t>
            </a:r>
          </a:p>
          <a:p>
            <a:r>
              <a:rPr lang="en-US" dirty="0" smtClean="0"/>
              <a:t>Lane drops in eastbound direction at Spanish Oak Drive.</a:t>
            </a:r>
          </a:p>
          <a:p>
            <a:r>
              <a:rPr lang="en-US" dirty="0" smtClean="0"/>
              <a:t>3 lane cross section from </a:t>
            </a:r>
            <a:r>
              <a:rPr lang="en-US" dirty="0" err="1" smtClean="0"/>
              <a:t>Kessinger</a:t>
            </a:r>
            <a:r>
              <a:rPr lang="en-US" dirty="0" smtClean="0"/>
              <a:t> Drive to US 17 Business.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134480"/>
            <a:ext cx="4062413" cy="259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1" y="1371601"/>
            <a:ext cx="4863225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683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Section of Glenn's Bay Rd</a:t>
            </a:r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2601"/>
            <a:ext cx="9144000" cy="469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01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4525963"/>
          </a:xfrm>
        </p:spPr>
        <p:txBody>
          <a:bodyPr/>
          <a:lstStyle/>
          <a:p>
            <a:r>
              <a:rPr lang="en-US" sz="2800" dirty="0" smtClean="0"/>
              <a:t>Construction bids received on July 8, 2014.  Low bidder was Southern Asphalt in the amount of $46,389,431.35</a:t>
            </a:r>
          </a:p>
          <a:p>
            <a:r>
              <a:rPr lang="en-US" sz="2800" dirty="0" smtClean="0"/>
              <a:t>Contractor notice to proceed to be issued in November 2014</a:t>
            </a:r>
          </a:p>
          <a:p>
            <a:r>
              <a:rPr lang="en-US" sz="2800" dirty="0" smtClean="0"/>
              <a:t>Clearing activities and utility relocations along Glenn's Bay Rd. will begin in late 2014.</a:t>
            </a:r>
          </a:p>
          <a:p>
            <a:r>
              <a:rPr lang="en-US" sz="2800" dirty="0" smtClean="0"/>
              <a:t>Construction is anticipated to be complete Fall 2017.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86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Control on US 17 Bypass</a:t>
            </a:r>
            <a:endParaRPr lang="en-US" dirty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447800"/>
            <a:ext cx="8401051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218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043" y="304800"/>
            <a:ext cx="8458200" cy="1143000"/>
          </a:xfrm>
        </p:spPr>
        <p:txBody>
          <a:bodyPr/>
          <a:lstStyle/>
          <a:p>
            <a:r>
              <a:rPr lang="en-US" dirty="0" smtClean="0"/>
              <a:t>Traffic Control on Glenn's Bay Rd.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8701069" cy="473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110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200</Words>
  <Application>Microsoft Office PowerPoint</Application>
  <PresentationFormat>On-screen Show (4:3)</PresentationFormat>
  <Paragraphs>28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Garamond</vt:lpstr>
      <vt:lpstr>Wingdings</vt:lpstr>
      <vt:lpstr>Stream</vt:lpstr>
      <vt:lpstr>Glenn's Bay Road Widening and Interchange Project </vt:lpstr>
      <vt:lpstr>Project Background</vt:lpstr>
      <vt:lpstr>Glenn's Bay Road Widening and Interchange at US 17 Bypass</vt:lpstr>
      <vt:lpstr>Cross Section of Glenn's Bay Rd.</vt:lpstr>
      <vt:lpstr>Cross Section of Glenn's Bay Rd</vt:lpstr>
      <vt:lpstr>Project Schedule</vt:lpstr>
      <vt:lpstr>Traffic Control on US 17 Bypass</vt:lpstr>
      <vt:lpstr>Traffic Control on Glenn's Bay Rd.</vt:lpstr>
    </vt:vector>
  </TitlesOfParts>
  <Company>SCDOT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Glenns Bay Road Widening and Interchange Project</dc:title>
  <dc:creator>Dix, Brian D</dc:creator>
  <cp:lastModifiedBy>Bourcier, Lisa</cp:lastModifiedBy>
  <cp:revision>51</cp:revision>
  <cp:lastPrinted>2013-12-11T21:19:16Z</cp:lastPrinted>
  <dcterms:created xsi:type="dcterms:W3CDTF">2013-12-02T16:27:07Z</dcterms:created>
  <dcterms:modified xsi:type="dcterms:W3CDTF">2014-10-14T12:19:36Z</dcterms:modified>
</cp:coreProperties>
</file>